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50.png" ContentType="image/png"/>
  <Override PartName="/ppt/media/image5.gif" ContentType="image/gif"/>
  <Override PartName="/ppt/media/image3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054520" y="1666800"/>
            <a:ext cx="5421240" cy="30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2054520" y="1666800"/>
            <a:ext cx="5421240" cy="30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2054520" y="1666800"/>
            <a:ext cx="5421240" cy="30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054520" y="1666800"/>
            <a:ext cx="5421240" cy="30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602920" y="66960"/>
            <a:ext cx="348480" cy="357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04640" y="1197360"/>
            <a:ext cx="8334720" cy="255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63130F4D-D9C2-485E-9F95-92A188EC53D3}" type="datetime">
              <a:rPr b="0" lang="en-IN" sz="1800" spc="-1" strike="noStrike">
                <a:solidFill>
                  <a:srgbClr val="b2b2b2"/>
                </a:solidFill>
                <a:latin typeface="Calibri"/>
              </a:rPr>
              <a:t>22/03/23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1F21B333-8B4D-41B0-B493-5686A90119E9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1</a:t>
            </a:fld>
            <a:endParaRPr b="0" lang="en-IN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8602920" y="66960"/>
            <a:ext cx="348480" cy="357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A3646BD7-8874-44EA-B5BB-85987F0D42A0}" type="datetime">
              <a:rPr b="0" lang="en-IN" sz="1800" spc="-1" strike="noStrike">
                <a:solidFill>
                  <a:srgbClr val="b2b2b2"/>
                </a:solidFill>
                <a:latin typeface="Calibri"/>
              </a:rPr>
              <a:t>22/03/23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52F13D14-3521-43D4-9DEC-31272ABEA8F8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602920" y="66960"/>
            <a:ext cx="348480" cy="357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2054520" y="1666800"/>
            <a:ext cx="5421240" cy="66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C55FD703-2CE3-47C0-8E66-53FADB758225}" type="datetime">
              <a:rPr b="0" lang="en-IN" sz="1800" spc="-1" strike="noStrike">
                <a:solidFill>
                  <a:srgbClr val="b2b2b2"/>
                </a:solidFill>
                <a:latin typeface="Calibri"/>
              </a:rPr>
              <a:t>22/03/23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5A14082D-6089-4104-8D9F-2F05F6C9B836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602920" y="66960"/>
            <a:ext cx="348480" cy="357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685800" y="1594440"/>
            <a:ext cx="7772040" cy="85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5F0A13A6-4889-41D9-9C73-F470E21AE5C7}" type="datetime">
              <a:rPr b="0" lang="en-IN" sz="1800" spc="-1" strike="noStrike">
                <a:solidFill>
                  <a:srgbClr val="b2b2b2"/>
                </a:solidFill>
                <a:latin typeface="Calibri"/>
              </a:rPr>
              <a:t>22/03/23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70B92019-91AD-477C-958F-3C3A696DED96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2057400" y="1197360"/>
            <a:ext cx="542124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4000" spc="-114" strike="noStrike">
                <a:solidFill>
                  <a:srgbClr val="cc0000"/>
                </a:solidFill>
                <a:latin typeface="Verdana"/>
              </a:rPr>
              <a:t>Capstone</a:t>
            </a:r>
            <a:r>
              <a:rPr b="1" lang="en-US" sz="4000" spc="-330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US" sz="4000" spc="-177" strike="noStrike">
                <a:solidFill>
                  <a:srgbClr val="cc0000"/>
                </a:solidFill>
                <a:latin typeface="Verdana"/>
              </a:rPr>
              <a:t>Project-4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635040" y="1237320"/>
            <a:ext cx="8281800" cy="4018680"/>
          </a:xfrm>
          <a:prstGeom prst="rect">
            <a:avLst/>
          </a:prstGeom>
          <a:noFill/>
          <a:ln>
            <a:noFill/>
          </a:ln>
        </p:spPr>
        <p:txBody>
          <a:bodyPr lIns="0" rIns="0" tIns="1125720" bIns="0">
            <a:noAutofit/>
          </a:bodyPr>
          <a:p>
            <a:pPr marL="9360" algn="ctr">
              <a:lnSpc>
                <a:spcPct val="100000"/>
              </a:lnSpc>
              <a:spcBef>
                <a:spcPts val="99"/>
              </a:spcBef>
            </a:pPr>
            <a:r>
              <a:rPr b="1" lang="en-US" sz="2800" spc="-225" strike="noStrike">
                <a:solidFill>
                  <a:srgbClr val="124f5c"/>
                </a:solidFill>
                <a:latin typeface="Verdana"/>
              </a:rPr>
              <a:t>NETFLIX </a:t>
            </a:r>
            <a:r>
              <a:rPr b="1" lang="en-US" sz="2800" spc="-197" strike="noStrike">
                <a:solidFill>
                  <a:srgbClr val="124f5c"/>
                </a:solidFill>
                <a:latin typeface="Verdana"/>
              </a:rPr>
              <a:t>MOVIES </a:t>
            </a:r>
            <a:r>
              <a:rPr b="1" lang="en-US" sz="2800" spc="-66" strike="noStrike">
                <a:solidFill>
                  <a:srgbClr val="124f5c"/>
                </a:solidFill>
                <a:latin typeface="Verdana"/>
              </a:rPr>
              <a:t>AND </a:t>
            </a:r>
            <a:r>
              <a:rPr b="1" lang="en-US" sz="2800" spc="-151" strike="noStrike">
                <a:solidFill>
                  <a:srgbClr val="124f5c"/>
                </a:solidFill>
                <a:latin typeface="Verdana"/>
              </a:rPr>
              <a:t>TV</a:t>
            </a:r>
            <a:r>
              <a:rPr b="1" lang="en-US" sz="2800" spc="-372" strike="noStrike">
                <a:solidFill>
                  <a:srgbClr val="124f5c"/>
                </a:solidFill>
                <a:latin typeface="Verdana"/>
              </a:rPr>
              <a:t> </a:t>
            </a:r>
            <a:r>
              <a:rPr b="1" lang="en-US" sz="2800" spc="-111" strike="noStrike">
                <a:solidFill>
                  <a:srgbClr val="124f5c"/>
                </a:solidFill>
                <a:latin typeface="Verdana"/>
              </a:rPr>
              <a:t>SHOWS  </a:t>
            </a:r>
            <a:r>
              <a:rPr b="1" lang="en-US" sz="2800" spc="-197" strike="noStrike">
                <a:solidFill>
                  <a:srgbClr val="124f5c"/>
                </a:solidFill>
                <a:latin typeface="Verdana"/>
              </a:rPr>
              <a:t>CLUSTERING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9360" algn="ctr">
              <a:lnSpc>
                <a:spcPct val="100000"/>
              </a:lnSpc>
              <a:spcBef>
                <a:spcPts val="99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720" algn="ctr">
              <a:lnSpc>
                <a:spcPct val="100000"/>
              </a:lnSpc>
              <a:spcBef>
                <a:spcPts val="85"/>
              </a:spcBef>
            </a:pPr>
            <a:r>
              <a:rPr b="1" lang="en-US" sz="1800" spc="-72" strike="noStrike">
                <a:solidFill>
                  <a:srgbClr val="403152"/>
                </a:solidFill>
                <a:latin typeface="Verdana"/>
              </a:rPr>
              <a:t>Manvi Godbole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720" algn="ctr">
              <a:lnSpc>
                <a:spcPct val="100000"/>
              </a:lnSpc>
              <a:spcBef>
                <a:spcPts val="85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80880" y="57240"/>
            <a:ext cx="7772040" cy="4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5" name="Picture 6" descr=""/>
          <p:cNvPicPr/>
          <p:nvPr/>
        </p:nvPicPr>
        <p:blipFill>
          <a:blip r:embed="rId1"/>
          <a:stretch/>
        </p:blipFill>
        <p:spPr>
          <a:xfrm>
            <a:off x="301680" y="657000"/>
            <a:ext cx="8032680" cy="394956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508320" y="546840"/>
            <a:ext cx="7619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Releases over the year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85800" y="4552920"/>
            <a:ext cx="7880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The number of release have significantly increased after 2015 and have dropped in 2021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because of Covid 19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"/>
          <p:cNvPicPr/>
          <p:nvPr/>
        </p:nvPicPr>
        <p:blipFill>
          <a:blip r:embed="rId1"/>
          <a:stretch/>
        </p:blipFill>
        <p:spPr>
          <a:xfrm>
            <a:off x="228600" y="895320"/>
            <a:ext cx="8480160" cy="403812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1295280" y="57240"/>
            <a:ext cx="6552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14400" y="68040"/>
            <a:ext cx="6619320" cy="8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  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2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231" name="Picture 8" descr=""/>
          <p:cNvPicPr/>
          <p:nvPr/>
        </p:nvPicPr>
        <p:blipFill>
          <a:blip r:embed="rId1"/>
          <a:stretch/>
        </p:blipFill>
        <p:spPr>
          <a:xfrm>
            <a:off x="0" y="895320"/>
            <a:ext cx="9143640" cy="417276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533520" y="710640"/>
            <a:ext cx="4641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Rating wise content count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80880" y="0"/>
            <a:ext cx="693396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b="1" lang="en-US" sz="2800" spc="-1" strike="noStrike">
                <a:solidFill>
                  <a:srgbClr val="da0000"/>
                </a:solidFill>
                <a:latin typeface="Calibri"/>
              </a:rPr>
              <a:t>                     </a:t>
            </a:r>
            <a:r>
              <a:rPr b="1" lang="en-US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br/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4" descr=""/>
          <p:cNvPicPr/>
          <p:nvPr/>
        </p:nvPicPr>
        <p:blipFill>
          <a:blip r:embed="rId1"/>
          <a:stretch/>
        </p:blipFill>
        <p:spPr>
          <a:xfrm>
            <a:off x="141480" y="666720"/>
            <a:ext cx="8762760" cy="411948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1143000" y="4786560"/>
            <a:ext cx="738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Documentaries is the most popular genre followed by comedy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231480" y="666720"/>
            <a:ext cx="8680680" cy="42735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533520" y="20520"/>
            <a:ext cx="7619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76320" y="919800"/>
            <a:ext cx="825408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000" spc="-7" strike="noStrike">
                <a:solidFill>
                  <a:srgbClr val="254061"/>
                </a:solidFill>
                <a:latin typeface="Calibri"/>
              </a:rPr>
              <a:t>Duration distribution of</a:t>
            </a:r>
            <a:r>
              <a:rPr b="1" lang="en-US" sz="2000" spc="-66" strike="noStrike">
                <a:solidFill>
                  <a:srgbClr val="254061"/>
                </a:solid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254061"/>
                </a:solidFill>
                <a:latin typeface="Calibri"/>
              </a:rPr>
              <a:t>Movies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6583680" y="4783320"/>
            <a:ext cx="2102760" cy="2984040"/>
          </a:xfrm>
          <a:prstGeom prst="rect">
            <a:avLst/>
          </a:prstGeom>
          <a:noFill/>
          <a:ln>
            <a:noFill/>
          </a:ln>
        </p:spPr>
        <p:txBody>
          <a:bodyPr lIns="0" rIns="0" tIns="720" bIns="0">
            <a:noAutofit/>
          </a:bodyPr>
          <a:p>
            <a:pPr marL="38160" algn="r">
              <a:lnSpc>
                <a:spcPct val="100000"/>
              </a:lnSpc>
              <a:spcBef>
                <a:spcPts val="6"/>
              </a:spcBef>
            </a:pPr>
            <a:fld id="{2BE95C5B-9EC3-4BC1-BE11-45A20EBC6055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pic>
        <p:nvPicPr>
          <p:cNvPr id="240" name="Picture 5" descr=""/>
          <p:cNvPicPr/>
          <p:nvPr/>
        </p:nvPicPr>
        <p:blipFill>
          <a:blip r:embed="rId1"/>
          <a:stretch/>
        </p:blipFill>
        <p:spPr>
          <a:xfrm>
            <a:off x="1183680" y="1240560"/>
            <a:ext cx="6435720" cy="369324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2438280" y="0"/>
            <a:ext cx="4606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0880" y="133200"/>
            <a:ext cx="678132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Data</a:t>
            </a:r>
            <a:r>
              <a:rPr b="1" lang="en-US" sz="2800" spc="-46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Cleaning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666720"/>
            <a:ext cx="8309160" cy="37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>
            <a:spAutoFit/>
          </a:bodyPr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12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Label</a:t>
            </a:r>
            <a:r>
              <a:rPr b="0" lang="en-IN" sz="1800" spc="4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 </a:t>
            </a: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Encoding</a:t>
            </a:r>
            <a:endParaRPr b="0" lang="en-IN" sz="1800" spc="-1" strike="noStrike">
              <a:latin typeface="Arial"/>
            </a:endParaRPr>
          </a:p>
          <a:p>
            <a:pPr marL="354960" indent="-342720">
              <a:lnSpc>
                <a:spcPct val="114000"/>
              </a:lnSpc>
              <a:spcBef>
                <a:spcPts val="6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Lemmatisation-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Lemmatization,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unlike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Stemming,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reduces the inflected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properly</a:t>
            </a:r>
            <a:r>
              <a:rPr b="0" lang="en-IN" sz="1400" spc="-106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ensuring  that the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root</a:t>
            </a:r>
            <a:r>
              <a:rPr b="0" lang="en-IN" sz="1400" spc="-21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	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belongs to the language. In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Lemmatization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root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is called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Lemma.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...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For  example,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runs, running, ran are all forms of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run, therefore run is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lemma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of all these 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words.</a:t>
            </a:r>
            <a:endParaRPr b="0" lang="en-IN" sz="1400" spc="-1" strike="noStrike">
              <a:latin typeface="Arial"/>
            </a:endParaRPr>
          </a:p>
          <a:p>
            <a:pPr marL="354960" indent="-342720">
              <a:lnSpc>
                <a:spcPts val="2081"/>
              </a:lnSpc>
              <a:spcBef>
                <a:spcPts val="400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Removing Stop </a:t>
            </a:r>
            <a:r>
              <a:rPr b="0" lang="en-IN" sz="1800" spc="-15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words</a:t>
            </a:r>
            <a:r>
              <a:rPr b="0" lang="en-IN" sz="1800" spc="-1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-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To remove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stop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from a sentence,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you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can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divide your text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into 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and then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remove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if it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exits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 the list of stop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words provided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by</a:t>
            </a:r>
            <a:r>
              <a:rPr b="0" lang="en-IN" sz="1400" spc="-177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NLTK.</a:t>
            </a:r>
            <a:endParaRPr b="0" lang="en-IN" sz="14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119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4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Tf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- </a:t>
            </a: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idf Vectorization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-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TF-IDF stands for “Term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Frequency —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Inverse Document</a:t>
            </a:r>
            <a:r>
              <a:rPr b="0" lang="en-IN" sz="1400" spc="-100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Frequency”.</a:t>
            </a:r>
            <a:endParaRPr b="0" lang="en-IN" sz="1400" spc="-1" strike="noStrike">
              <a:latin typeface="Arial"/>
            </a:endParaRPr>
          </a:p>
          <a:p>
            <a:pPr marL="354960">
              <a:lnSpc>
                <a:spcPct val="115000"/>
              </a:lnSpc>
              <a:spcBef>
                <a:spcPts val="60"/>
              </a:spcBef>
            </a:pP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This is a technique to quantify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 documents,</a:t>
            </a:r>
            <a:r>
              <a:rPr b="0" lang="en-IN" sz="1400" spc="-290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</a:rPr>
              <a:t>we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generally compute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weight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to each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 which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signifies the importance of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 the document and corpus.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This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method is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widely 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used technique in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Information Retrieval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and 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</a:rPr>
              <a:t>Text</a:t>
            </a:r>
            <a:r>
              <a:rPr b="0" lang="en-IN" sz="1400" spc="-157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Mining.</a:t>
            </a:r>
            <a:endParaRPr b="0" lang="en-IN" sz="14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261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Min-max Scaling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</a:rPr>
              <a:t>-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For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each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value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feature, MinMaxScaler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subtracts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minimum value</a:t>
            </a:r>
            <a:r>
              <a:rPr b="0" lang="en-IN" sz="1400" spc="-86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in</a:t>
            </a:r>
            <a:endParaRPr b="0" lang="en-IN" sz="1400" spc="-1" strike="noStrike"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320"/>
              </a:spcBef>
            </a:pP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the</a:t>
            </a:r>
            <a:r>
              <a:rPr b="0" lang="en-IN" sz="1400" spc="-26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feature</a:t>
            </a:r>
            <a:r>
              <a:rPr b="0" lang="en-IN" sz="1400" spc="-60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and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then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divides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 by</a:t>
            </a:r>
            <a:r>
              <a:rPr b="0" lang="en-IN" sz="1400" spc="-1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the</a:t>
            </a:r>
            <a:r>
              <a:rPr b="0" lang="en-IN" sz="1400" spc="-21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range.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It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</a:rPr>
              <a:t>preserves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shape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of</a:t>
            </a:r>
            <a:r>
              <a:rPr b="0" lang="en-IN" sz="1400" spc="-15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original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</a:rPr>
              <a:t>distribution.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720" y="285840"/>
            <a:ext cx="715284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Topic Modelling (LDA and</a:t>
            </a:r>
            <a:r>
              <a:rPr b="1" lang="en-US" sz="2800" spc="38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LSA)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720" y="1197360"/>
            <a:ext cx="8061120" cy="30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354960" indent="-342720">
              <a:lnSpc>
                <a:spcPct val="150000"/>
              </a:lnSpc>
              <a:spcBef>
                <a:spcPts val="105"/>
              </a:spcBef>
              <a:buClr>
                <a:srgbClr val="0d3a45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0d3a45"/>
                </a:solidFill>
                <a:latin typeface="Arial"/>
              </a:rPr>
              <a:t>Latent Semantic </a:t>
            </a:r>
            <a:r>
              <a:rPr b="1" lang="en-IN" sz="1800" spc="-12" strike="noStrike">
                <a:solidFill>
                  <a:srgbClr val="0d3a45"/>
                </a:solidFill>
                <a:latin typeface="Arial"/>
              </a:rPr>
              <a:t>Analysis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</a:rPr>
              <a:t>(LSA)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is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used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to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find the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</a:rPr>
              <a:t>hidden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topics  represented by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document or text.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This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hidden topics then are used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for 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clustering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similar documents together. LSA is an unsupervised algorithm 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</a:rPr>
              <a:t>and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hence </a:t>
            </a:r>
            <a:r>
              <a:rPr b="0" lang="en-IN" sz="1800" spc="-26" strike="noStrike">
                <a:solidFill>
                  <a:srgbClr val="0d3a45"/>
                </a:solidFill>
                <a:latin typeface="Arial"/>
              </a:rPr>
              <a:t>we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don't know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actual topic of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the</a:t>
            </a:r>
            <a:r>
              <a:rPr b="0" lang="en-IN" sz="1800" spc="89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document.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●   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In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natural language processing,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1" lang="en-IN" sz="1800" spc="-7" strike="noStrike">
                <a:solidFill>
                  <a:srgbClr val="0d3a45"/>
                </a:solidFill>
                <a:latin typeface="Arial"/>
              </a:rPr>
              <a:t>Latent Dirichlet Allocatio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n (LDA) is a 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     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</a:rPr>
              <a:t>generative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statistical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model that </a:t>
            </a:r>
            <a:r>
              <a:rPr b="0" lang="en-IN" sz="1800" spc="4" strike="noStrike">
                <a:solidFill>
                  <a:srgbClr val="0d3a45"/>
                </a:solidFill>
                <a:latin typeface="Arial"/>
              </a:rPr>
              <a:t>allows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sets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of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observations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to be 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explained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     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by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unobserved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groups that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explain </a:t>
            </a:r>
            <a:r>
              <a:rPr b="0" lang="en-IN" sz="1800" spc="9" strike="noStrike">
                <a:solidFill>
                  <a:srgbClr val="0d3a45"/>
                </a:solidFill>
                <a:latin typeface="Arial"/>
              </a:rPr>
              <a:t>why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some parts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of the  data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are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</a:rPr>
              <a:t>similar.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12200" y="212040"/>
            <a:ext cx="575964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Topic Modelling (LDA and</a:t>
            </a:r>
            <a:r>
              <a:rPr b="1" lang="en-US" sz="2800" spc="38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cc0000"/>
                </a:solidFill>
                <a:latin typeface="Arial"/>
              </a:rPr>
              <a:t>LSA)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636120" y="1265400"/>
            <a:ext cx="3535560" cy="3108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5" descr=""/>
          <p:cNvPicPr/>
          <p:nvPr/>
        </p:nvPicPr>
        <p:blipFill>
          <a:blip r:embed="rId2"/>
          <a:stretch/>
        </p:blipFill>
        <p:spPr>
          <a:xfrm>
            <a:off x="152280" y="891000"/>
            <a:ext cx="5058360" cy="3575160"/>
          </a:xfrm>
          <a:prstGeom prst="rect">
            <a:avLst/>
          </a:prstGeom>
          <a:ln>
            <a:noFill/>
          </a:ln>
        </p:spPr>
      </p:pic>
      <p:pic>
        <p:nvPicPr>
          <p:cNvPr id="249" name="Picture 9" descr=""/>
          <p:cNvPicPr/>
          <p:nvPr/>
        </p:nvPicPr>
        <p:blipFill>
          <a:blip r:embed="rId3"/>
          <a:stretch/>
        </p:blipFill>
        <p:spPr>
          <a:xfrm>
            <a:off x="5334120" y="655920"/>
            <a:ext cx="3424680" cy="2144160"/>
          </a:xfrm>
          <a:prstGeom prst="rect">
            <a:avLst/>
          </a:prstGeom>
          <a:ln>
            <a:noFill/>
          </a:ln>
        </p:spPr>
      </p:pic>
      <p:pic>
        <p:nvPicPr>
          <p:cNvPr id="250" name="Picture 11" descr=""/>
          <p:cNvPicPr/>
          <p:nvPr/>
        </p:nvPicPr>
        <p:blipFill>
          <a:blip r:embed="rId4"/>
          <a:stretch/>
        </p:blipFill>
        <p:spPr>
          <a:xfrm>
            <a:off x="5274720" y="2800440"/>
            <a:ext cx="3483720" cy="217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304920" y="1961280"/>
            <a:ext cx="4114440" cy="2872080"/>
          </a:xfrm>
          <a:prstGeom prst="rect">
            <a:avLst/>
          </a:prstGeom>
          <a:ln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tretch/>
        </p:blipFill>
        <p:spPr>
          <a:xfrm>
            <a:off x="4528080" y="1961280"/>
            <a:ext cx="4440240" cy="284832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838080" y="1228680"/>
            <a:ext cx="3352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</a:rPr>
              <a:t>Countries with the most content available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562720" y="1248120"/>
            <a:ext cx="236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</a:rPr>
              <a:t>Which Cast to Choose?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71640"/>
            <a:ext cx="63241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Word Cloud for Countries and Cast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90320" y="743040"/>
            <a:ext cx="3547800" cy="41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>
            <a:spAutoFit/>
          </a:bodyPr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Problem</a:t>
            </a:r>
            <a:r>
              <a:rPr b="1" lang="en-IN" sz="1800" spc="-21" strike="noStrike">
                <a:solidFill>
                  <a:srgbClr val="215968"/>
                </a:solidFill>
                <a:latin typeface="Arial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Statement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Data Description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Null Value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9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Exploratory Data Analysis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Data Cleaning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Topic</a:t>
            </a:r>
            <a:r>
              <a:rPr b="1" lang="en-IN" sz="1800" spc="-21" strike="noStrike">
                <a:solidFill>
                  <a:srgbClr val="215968"/>
                </a:solidFill>
                <a:latin typeface="Arial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modelling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9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Model Implementation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Data</a:t>
            </a: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Pre-processing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Model Implementation 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</a:rPr>
              <a:t>K- Means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326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</a:rPr>
              <a:t>Cluster</a:t>
            </a:r>
            <a:r>
              <a:rPr b="1" lang="en-IN" sz="1800" spc="-15" strike="noStrike">
                <a:solidFill>
                  <a:srgbClr val="215968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15968"/>
                </a:solidFill>
                <a:latin typeface="Arial"/>
              </a:rPr>
              <a:t>Analysis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88160" y="133200"/>
            <a:ext cx="5421240" cy="49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cc0000"/>
                </a:solidFill>
                <a:latin typeface="Verdana"/>
              </a:rPr>
              <a:t>Content: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7" descr=""/>
          <p:cNvPicPr/>
          <p:nvPr/>
        </p:nvPicPr>
        <p:blipFill>
          <a:blip r:embed="rId1"/>
          <a:stretch/>
        </p:blipFill>
        <p:spPr>
          <a:xfrm>
            <a:off x="4495680" y="819000"/>
            <a:ext cx="4190760" cy="314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1066680" y="717840"/>
            <a:ext cx="6732360" cy="442512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380880" y="194760"/>
            <a:ext cx="4571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Arial"/>
              </a:rPr>
              <a:t>Correlation Heatmap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29040" y="81720"/>
            <a:ext cx="414252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28600" y="708840"/>
            <a:ext cx="327024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2600" algn="ctr">
              <a:lnSpc>
                <a:spcPts val="2251"/>
              </a:lnSpc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1.    Aﬃnity</a:t>
            </a:r>
            <a:r>
              <a:rPr b="1" lang="en-IN" sz="1800" spc="-55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Propagation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0" name="Picture 4" descr=""/>
          <p:cNvPicPr/>
          <p:nvPr/>
        </p:nvPicPr>
        <p:blipFill>
          <a:blip r:embed="rId1"/>
          <a:stretch/>
        </p:blipFill>
        <p:spPr>
          <a:xfrm>
            <a:off x="121320" y="1268640"/>
            <a:ext cx="4032360" cy="2971440"/>
          </a:xfrm>
          <a:prstGeom prst="rect">
            <a:avLst/>
          </a:prstGeom>
          <a:ln cap="rnd" w="190440">
            <a:solidFill>
              <a:srgbClr val="ffffff"/>
            </a:solidFill>
            <a:round/>
          </a:ln>
          <a:effectLst>
            <a:outerShdw algn="tl" blurRad="5000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1" name="Picture 6" descr=""/>
          <p:cNvPicPr/>
          <p:nvPr/>
        </p:nvPicPr>
        <p:blipFill>
          <a:blip r:embed="rId2"/>
          <a:stretch/>
        </p:blipFill>
        <p:spPr>
          <a:xfrm>
            <a:off x="4374360" y="1217160"/>
            <a:ext cx="4556160" cy="3074040"/>
          </a:xfrm>
          <a:prstGeom prst="rect">
            <a:avLst/>
          </a:prstGeom>
          <a:ln cap="rnd" w="190440">
            <a:solidFill>
              <a:srgbClr val="ffffff"/>
            </a:solidFill>
            <a:round/>
          </a:ln>
          <a:effectLst>
            <a:outerShdw algn="tl" blurRad="5000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2" name="CustomShape 3"/>
          <p:cNvSpPr/>
          <p:nvPr/>
        </p:nvSpPr>
        <p:spPr>
          <a:xfrm>
            <a:off x="4724280" y="662760"/>
            <a:ext cx="403524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 algn="ctr">
              <a:lnSpc>
                <a:spcPts val="2251"/>
              </a:lnSpc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2.    Agglomerative</a:t>
            </a:r>
            <a:r>
              <a:rPr b="1" lang="en-IN" sz="1800" spc="-55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Propagation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4252320" y="4361400"/>
            <a:ext cx="48002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Assume we cut vertical lines with a horizontal line to obtain the number of clusters. Number of clusters = 4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The average silhouette_score is : 0.17296314851287742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685800" y="4322880"/>
            <a:ext cx="3428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Converged after 81 iterations.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Estimated number of clusters: 13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</a:rPr>
              <a:t>Silhouette Coefficient: 0.244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29040" y="81720"/>
            <a:ext cx="414252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0880" y="59616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3. k-means</a:t>
            </a:r>
            <a:r>
              <a:rPr b="1" lang="en-IN" sz="1800" spc="-46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clustering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/>
        </p:blipFill>
        <p:spPr>
          <a:xfrm>
            <a:off x="176400" y="965520"/>
            <a:ext cx="4043520" cy="1986840"/>
          </a:xfrm>
          <a:prstGeom prst="rect">
            <a:avLst/>
          </a:prstGeom>
          <a:ln>
            <a:noFill/>
          </a:ln>
        </p:spPr>
      </p:pic>
      <p:pic>
        <p:nvPicPr>
          <p:cNvPr id="268" name="Picture 4" descr=""/>
          <p:cNvPicPr/>
          <p:nvPr/>
        </p:nvPicPr>
        <p:blipFill>
          <a:blip r:embed="rId2"/>
          <a:stretch/>
        </p:blipFill>
        <p:spPr>
          <a:xfrm>
            <a:off x="228600" y="3030840"/>
            <a:ext cx="4043520" cy="2032200"/>
          </a:xfrm>
          <a:prstGeom prst="rect">
            <a:avLst/>
          </a:prstGeom>
          <a:ln>
            <a:noFill/>
          </a:ln>
        </p:spPr>
      </p:pic>
      <p:pic>
        <p:nvPicPr>
          <p:cNvPr id="269" name="Picture 6" descr=""/>
          <p:cNvPicPr/>
          <p:nvPr/>
        </p:nvPicPr>
        <p:blipFill>
          <a:blip r:embed="rId3"/>
          <a:stretch/>
        </p:blipFill>
        <p:spPr>
          <a:xfrm>
            <a:off x="4396320" y="743040"/>
            <a:ext cx="4598640" cy="2052720"/>
          </a:xfrm>
          <a:prstGeom prst="rect">
            <a:avLst/>
          </a:prstGeom>
          <a:ln>
            <a:noFill/>
          </a:ln>
        </p:spPr>
      </p:pic>
      <p:pic>
        <p:nvPicPr>
          <p:cNvPr id="270" name="Picture 8" descr=""/>
          <p:cNvPicPr/>
          <p:nvPr/>
        </p:nvPicPr>
        <p:blipFill>
          <a:blip r:embed="rId4"/>
          <a:stretch/>
        </p:blipFill>
        <p:spPr>
          <a:xfrm>
            <a:off x="4396320" y="2796120"/>
            <a:ext cx="4627440" cy="234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29040" y="81720"/>
            <a:ext cx="4142520" cy="5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0880" y="59616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3. k-means</a:t>
            </a:r>
            <a:r>
              <a:rPr b="1" lang="en-IN" sz="1800" spc="-46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clustering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152280" y="965520"/>
            <a:ext cx="5389560" cy="250488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152280" y="3470400"/>
            <a:ext cx="6705360" cy="14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n_clusters = 2 The average silhouette_score is : 0.7049787496083262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n_clusters = 3 The average silhouette_score is : 0.5882004012129721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n_clusters = 4 The average silhouette_score is : 0.6505186632729437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n_clusters = 5 The average silhouette_score is : 0.56376469026194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n_clusters = 6 The average silhouette_score is : 0.4504666294372765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5542560" y="1173240"/>
            <a:ext cx="3580920" cy="30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 algn="just">
              <a:lnSpc>
                <a:spcPct val="150000"/>
              </a:lnSpc>
              <a:buClr>
                <a:srgbClr val="254061"/>
              </a:buClr>
              <a:buFont typeface="Wingdings" charset="2"/>
              <a:buChar char="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Here is the Silhouette analysis done on the above plots to select an optimal value for n_clusters.</a:t>
            </a:r>
            <a:endParaRPr b="0" lang="en-IN" sz="1600" spc="-1" strike="noStrike">
              <a:latin typeface="Arial"/>
            </a:endParaRPr>
          </a:p>
          <a:p>
            <a:pPr marL="285840" indent="-285480" algn="just">
              <a:lnSpc>
                <a:spcPct val="150000"/>
              </a:lnSpc>
              <a:buClr>
                <a:srgbClr val="254061"/>
              </a:buClr>
              <a:buFont typeface="Wingdings" charset="2"/>
              <a:buChar char="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The value of 4 and 5 for n_clusters looks to be the optimal one. The silhouette score for each cluster is above average silhouette scores.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35960" y="361800"/>
            <a:ext cx="204732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K -</a:t>
            </a:r>
            <a:r>
              <a:rPr b="1" lang="en-US" sz="3200" spc="-80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Means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03920" y="838080"/>
            <a:ext cx="811548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12600" algn="just">
              <a:lnSpc>
                <a:spcPct val="150000"/>
              </a:lnSpc>
              <a:spcBef>
                <a:spcPts val="105"/>
              </a:spcBef>
            </a:pPr>
            <a:r>
              <a:rPr b="0" lang="en-IN" sz="1600" spc="4" strike="noStrike">
                <a:solidFill>
                  <a:srgbClr val="0d3a45"/>
                </a:solidFill>
                <a:latin typeface="Arial"/>
              </a:rPr>
              <a:t>To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process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learning data, the K-means algorithm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in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data mining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starts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</a:rPr>
              <a:t>with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a  first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group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randomly selected centroids,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</a:rPr>
              <a:t>which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are used as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beginning  points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for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every cluster, and then performs iterative (repetitive) calculations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to 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optimize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positions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the centroids</a:t>
            </a:r>
            <a:endParaRPr b="0" lang="en-IN" sz="1600" spc="-1" strike="noStrike">
              <a:latin typeface="Arial"/>
            </a:endParaRPr>
          </a:p>
          <a:p>
            <a:pPr marL="12600" algn="just">
              <a:lnSpc>
                <a:spcPct val="150000"/>
              </a:lnSpc>
              <a:spcBef>
                <a:spcPts val="326"/>
              </a:spcBef>
            </a:pP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It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halts creating and optimizing clusters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</a:rPr>
              <a:t>when</a:t>
            </a:r>
            <a:r>
              <a:rPr b="0" lang="en-IN" sz="1600" spc="89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either:</a:t>
            </a:r>
            <a:endParaRPr b="0" lang="en-IN" sz="1600" spc="-1" strike="noStrike">
              <a:latin typeface="Arial"/>
            </a:endParaRPr>
          </a:p>
          <a:p>
            <a:pPr marL="355680" indent="-342720" algn="just">
              <a:lnSpc>
                <a:spcPct val="150000"/>
              </a:lnSpc>
              <a:buClr>
                <a:srgbClr val="0d3a45"/>
              </a:buClr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centroids have stabilized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—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there is </a:t>
            </a:r>
            <a:r>
              <a:rPr b="0" lang="en-IN" sz="1600" spc="-12" strike="noStrike">
                <a:solidFill>
                  <a:srgbClr val="0d3a45"/>
                </a:solidFill>
                <a:latin typeface="Arial"/>
              </a:rPr>
              <a:t>no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change in their values because  the clustering has been</a:t>
            </a:r>
            <a:r>
              <a:rPr b="0" lang="en-IN" sz="1600" spc="38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successful.</a:t>
            </a:r>
            <a:endParaRPr b="0" lang="en-IN" sz="1600" spc="-1" strike="noStrike">
              <a:latin typeface="Arial"/>
            </a:endParaRPr>
          </a:p>
          <a:p>
            <a:pPr marL="355680" indent="-342720" algn="just">
              <a:lnSpc>
                <a:spcPct val="150000"/>
              </a:lnSpc>
              <a:spcBef>
                <a:spcPts val="326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600" spc="4" strike="noStrike">
                <a:solidFill>
                  <a:srgbClr val="0d3a45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defined number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iterations has been</a:t>
            </a:r>
            <a:r>
              <a:rPr b="0" lang="en-IN" sz="1600" spc="49" strike="noStrike">
                <a:solidFill>
                  <a:srgbClr val="0d3a45"/>
                </a:solidFill>
                <a:latin typeface="Arial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</a:rPr>
              <a:t>achieved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04920" y="1733400"/>
            <a:ext cx="77720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</a:rPr>
              <a:t>1. Elbow Curve: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The Elbow Curve is one of the most popular methods to determine this optimal value of k.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The elbow curve uses the sum of squared distance (SSE)to choose an ideal  value of k based on the distance between the data points and their assigned clusters.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</a:rPr>
              <a:t>2. Silhouette score :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Silhouette score is used to evaluate the quality of clusters created using clustering algorithms such as K Means in terms of how well samples are clustered with other samples that are similar to each other.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28600" y="14760"/>
            <a:ext cx="7772040" cy="16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</a:rPr>
              <a:t>K-Means Clustering</a:t>
            </a:r>
            <a:endParaRPr b="0" lang="en-IN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K-means algorithm is an iterative algorithm that tries to partition the dataset into K pre defined distinct non overlapping subgroups where each data point belongs to only one group.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152280" y="133200"/>
            <a:ext cx="289512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3200" spc="-12" strike="noStrike">
                <a:solidFill>
                  <a:srgbClr val="cc0000"/>
                </a:solidFill>
                <a:latin typeface="Calibri"/>
              </a:rPr>
              <a:t>K</a:t>
            </a: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-Me</a:t>
            </a:r>
            <a:r>
              <a:rPr b="1" lang="en-US" sz="3200" spc="-1" strike="noStrike">
                <a:solidFill>
                  <a:srgbClr val="cc0000"/>
                </a:solidFill>
                <a:latin typeface="Calibri"/>
              </a:rPr>
              <a:t>a</a:t>
            </a: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ns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1" name="Picture 4" descr=""/>
          <p:cNvPicPr/>
          <p:nvPr/>
        </p:nvPicPr>
        <p:blipFill>
          <a:blip r:embed="rId1"/>
          <a:stretch/>
        </p:blipFill>
        <p:spPr>
          <a:xfrm>
            <a:off x="762120" y="628920"/>
            <a:ext cx="7247520" cy="440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80880" y="321120"/>
            <a:ext cx="242856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Clusters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33520" y="945720"/>
            <a:ext cx="8316000" cy="29440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3"/>
          <p:cNvSpPr/>
          <p:nvPr/>
        </p:nvSpPr>
        <p:spPr>
          <a:xfrm>
            <a:off x="685800" y="4167000"/>
            <a:ext cx="8000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We clearly see that one cluster is the largest and one cluster has the fewest number of movies.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0" y="523080"/>
            <a:ext cx="9143640" cy="444600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0" y="0"/>
            <a:ext cx="4419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Run dashboard app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533520" y="133200"/>
            <a:ext cx="227592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3200" spc="-7" strike="noStrike">
                <a:solidFill>
                  <a:srgbClr val="cc0000"/>
                </a:solidFill>
                <a:latin typeface="Calibri"/>
              </a:rPr>
              <a:t>Conclusion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28600" y="713520"/>
            <a:ext cx="8457840" cy="42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21600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1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Data set contains 7787 rows and 12 columns in that cast and director features contains  large number of missing values so we can drop it.</a:t>
            </a:r>
            <a:endParaRPr b="0" lang="en-IN" sz="1200" spc="-1" strike="noStrike">
              <a:latin typeface="Arial"/>
            </a:endParaRPr>
          </a:p>
          <a:p>
            <a:pPr marL="171360" indent="-21600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2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We have two types of content TV shows and Movies (30.9% contains TV shows and 69.1% contains Movies).</a:t>
            </a:r>
            <a:endParaRPr b="0" lang="en-IN" sz="1200" spc="-1" strike="noStrike">
              <a:latin typeface="Arial"/>
            </a:endParaRPr>
          </a:p>
          <a:p>
            <a:pPr marL="171360" indent="-21600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3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Most films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were released in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years 2018, 2019, and</a:t>
            </a:r>
            <a:r>
              <a:rPr b="0" lang="en-IN" sz="1200" spc="-3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2020 and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united states have the maximum content on Netflix.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4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The months of </a:t>
            </a:r>
            <a:r>
              <a:rPr b="0" lang="en-IN" sz="1200" spc="-15" strike="noStrike">
                <a:solidFill>
                  <a:srgbClr val="254061"/>
                </a:solidFill>
                <a:latin typeface="Arial"/>
              </a:rPr>
              <a:t>October, November,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December and January had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largest number of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films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and Tv-shows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released.</a:t>
            </a:r>
            <a:endParaRPr b="0" lang="en-IN" sz="1200" spc="-1" strike="noStrike">
              <a:latin typeface="Arial"/>
            </a:endParaRPr>
          </a:p>
          <a:p>
            <a:pPr marL="184320" indent="-21600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SzPct val="100000"/>
              <a:buBlip>
                <a:blip r:embed="rId5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The USA, India,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United Kingdom, Canada, and Egypt are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top five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producer</a:t>
            </a:r>
            <a:r>
              <a:rPr b="0" lang="en-IN" sz="1200" spc="-5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countries.</a:t>
            </a:r>
            <a:endParaRPr b="0" lang="en-IN" sz="1200" spc="-1" strike="noStrike">
              <a:latin typeface="Arial"/>
            </a:endParaRPr>
          </a:p>
          <a:p>
            <a:pPr marL="184320" indent="-21600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SzPct val="100000"/>
              <a:buBlip>
                <a:blip r:embed="rId6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For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clustering algorithm, we utilized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type, </a:t>
            </a:r>
            <a:r>
              <a:rPr b="0" lang="en-IN" sz="1200" spc="-15" strike="noStrike">
                <a:solidFill>
                  <a:srgbClr val="254061"/>
                </a:solidFill>
                <a:latin typeface="Arial"/>
              </a:rPr>
              <a:t>director,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nation, released </a:t>
            </a:r>
            <a:r>
              <a:rPr b="0" lang="en-IN" sz="1200" spc="-21" strike="noStrike">
                <a:solidFill>
                  <a:srgbClr val="254061"/>
                </a:solidFill>
                <a:latin typeface="Arial"/>
              </a:rPr>
              <a:t>year,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genre, and</a:t>
            </a:r>
            <a:r>
              <a:rPr b="0" lang="en-IN" sz="1200" spc="4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21" strike="noStrike">
                <a:solidFill>
                  <a:srgbClr val="254061"/>
                </a:solidFill>
                <a:latin typeface="Arial"/>
              </a:rPr>
              <a:t>year.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 </a:t>
            </a:r>
            <a:endParaRPr b="0" lang="en-IN" sz="1200" spc="-1" strike="noStrike">
              <a:latin typeface="Arial"/>
            </a:endParaRPr>
          </a:p>
          <a:p>
            <a:pPr marL="184320" indent="-21600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SzPct val="100000"/>
              <a:buBlip>
                <a:blip r:embed="rId7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LDA and LSA has sorted much more similar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titles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in a group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of</a:t>
            </a:r>
            <a:r>
              <a:rPr b="0" lang="en-IN" sz="1200" spc="83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genre.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00000"/>
              </a:lnSpc>
              <a:spcBef>
                <a:spcPts val="326"/>
              </a:spcBef>
              <a:spcAft>
                <a:spcPts val="300"/>
              </a:spcAft>
              <a:buSzPct val="100000"/>
              <a:buBlip>
                <a:blip r:embed="rId8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Applied different clustering models Kmeans, hierarchical, Agglomerative clustering on data we got the best cluster arrangements.</a:t>
            </a:r>
            <a:endParaRPr b="0" lang="en-IN" sz="1200" spc="-1" strike="noStrike">
              <a:latin typeface="Arial"/>
            </a:endParaRPr>
          </a:p>
          <a:p>
            <a:pPr marL="184320" indent="-216000" algn="just">
              <a:lnSpc>
                <a:spcPct val="100000"/>
              </a:lnSpc>
              <a:spcBef>
                <a:spcPts val="230"/>
              </a:spcBef>
              <a:spcAft>
                <a:spcPts val="300"/>
              </a:spcAft>
              <a:buSzPct val="100000"/>
              <a:buBlip>
                <a:blip r:embed="rId9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In Affinity Propagation, we had 13 clusters and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a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Silhouette Coefficient score of</a:t>
            </a:r>
            <a:r>
              <a:rPr b="0" lang="en-IN" sz="1200" spc="-80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0.244.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0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We cut vertical lines with a horizontal line to obtain the number of clusters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in Agglomerative Clustering. There  were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four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clusters, with an average silhouette score of 0.17296314851287742.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1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final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model we used was k-means clustering, which consisted of 2,3,4,5,6 clusters.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4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numbers of  clusters gives us good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fitting.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00000"/>
              </a:lnSpc>
              <a:spcBef>
                <a:spcPts val="326"/>
              </a:spcBef>
              <a:spcAft>
                <a:spcPts val="300"/>
              </a:spcAft>
              <a:buSzPct val="100000"/>
              <a:buBlip>
                <a:blip r:embed="rId12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After 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</a:rPr>
              <a:t>applying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K -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means optimal value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number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clusters is</a:t>
            </a:r>
            <a:r>
              <a:rPr b="0" lang="en-IN" sz="1200" spc="97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5</a:t>
            </a:r>
            <a:endParaRPr b="0" lang="en-IN" sz="1200" spc="-1" strike="noStrike">
              <a:latin typeface="Arial"/>
            </a:endParaRPr>
          </a:p>
          <a:p>
            <a:pPr marL="183600" indent="-21600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3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Silhouette score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for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a set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sample data points is used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to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measure how  dense and well-separated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clusters</a:t>
            </a:r>
            <a:r>
              <a:rPr b="0" lang="en-IN" sz="1200" spc="63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</a:rPr>
              <a:t>are.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685800" y="5086440"/>
            <a:ext cx="8457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420"/>
              </a:spcBef>
            </a:pPr>
            <a:r>
              <a:rPr b="0" lang="en-IN" sz="1200" spc="-7" strike="noStrike">
                <a:solidFill>
                  <a:srgbClr val="0d3a45"/>
                </a:solidFill>
                <a:latin typeface="Arial"/>
              </a:rPr>
              <a:t>.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67040" y="57240"/>
            <a:ext cx="8976600" cy="5143320"/>
          </a:xfrm>
          <a:custGeom>
            <a:avLst/>
            <a:gdLst/>
            <a:ah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8602920" y="66600"/>
            <a:ext cx="348120" cy="357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" name="Group 3"/>
          <p:cNvGrpSpPr/>
          <p:nvPr/>
        </p:nvGrpSpPr>
        <p:grpSpPr>
          <a:xfrm>
            <a:off x="555120" y="929520"/>
            <a:ext cx="767520" cy="1051200"/>
            <a:chOff x="555120" y="929520"/>
            <a:chExt cx="767520" cy="1051200"/>
          </a:xfrm>
        </p:grpSpPr>
        <p:sp>
          <p:nvSpPr>
            <p:cNvPr id="176" name="CustomShape 4"/>
            <p:cNvSpPr/>
            <p:nvPr/>
          </p:nvSpPr>
          <p:spPr>
            <a:xfrm>
              <a:off x="555120" y="929520"/>
              <a:ext cx="767520" cy="105120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5"/>
            <p:cNvSpPr/>
            <p:nvPr/>
          </p:nvSpPr>
          <p:spPr>
            <a:xfrm>
              <a:off x="555120" y="929520"/>
              <a:ext cx="767520" cy="105120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CustomShape 6"/>
          <p:cNvSpPr/>
          <p:nvPr/>
        </p:nvSpPr>
        <p:spPr>
          <a:xfrm>
            <a:off x="732240" y="1365120"/>
            <a:ext cx="412560" cy="1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900" spc="-7" strike="noStrike">
                <a:solidFill>
                  <a:srgbClr val="f4fdff"/>
                </a:solidFill>
                <a:latin typeface="Arial"/>
              </a:rPr>
              <a:t>Netflix: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79" name="Group 7"/>
          <p:cNvGrpSpPr/>
          <p:nvPr/>
        </p:nvGrpSpPr>
        <p:grpSpPr>
          <a:xfrm>
            <a:off x="1321920" y="929520"/>
            <a:ext cx="7104600" cy="682920"/>
            <a:chOff x="1321920" y="929520"/>
            <a:chExt cx="7104600" cy="682920"/>
          </a:xfrm>
        </p:grpSpPr>
        <p:sp>
          <p:nvSpPr>
            <p:cNvPr id="180" name="CustomShape 8"/>
            <p:cNvSpPr/>
            <p:nvPr/>
          </p:nvSpPr>
          <p:spPr>
            <a:xfrm>
              <a:off x="1321920" y="929520"/>
              <a:ext cx="7104600" cy="68292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9"/>
            <p:cNvSpPr/>
            <p:nvPr/>
          </p:nvSpPr>
          <p:spPr>
            <a:xfrm>
              <a:off x="1321920" y="929520"/>
              <a:ext cx="7104600" cy="68292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>
              <a:off x="1388880" y="1027800"/>
              <a:ext cx="6897600" cy="360360"/>
            </a:xfrm>
            <a:custGeom>
              <a:avLst/>
              <a:gdLst/>
              <a:ah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" name="CustomShape 11"/>
          <p:cNvSpPr/>
          <p:nvPr/>
        </p:nvSpPr>
        <p:spPr>
          <a:xfrm>
            <a:off x="1375920" y="984240"/>
            <a:ext cx="69217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Netflix is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a company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that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manages a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large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collection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of TV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shows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movies, streaming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it anytime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via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online.  This business is profitable because users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make a monthly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payment to access the platform. </a:t>
            </a:r>
            <a:r>
              <a:rPr b="0" lang="en-IN" sz="1100" spc="-15" strike="noStrike">
                <a:solidFill>
                  <a:srgbClr val="000000"/>
                </a:solidFill>
                <a:latin typeface="Arial"/>
              </a:rPr>
              <a:t>However,</a:t>
            </a:r>
            <a:r>
              <a:rPr b="0" lang="en-IN" sz="11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customers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84" name="CustomShape 12"/>
          <p:cNvSpPr/>
          <p:nvPr/>
        </p:nvSpPr>
        <p:spPr>
          <a:xfrm>
            <a:off x="1388880" y="1413360"/>
            <a:ext cx="2591640" cy="167400"/>
          </a:xfrm>
          <a:custGeom>
            <a:avLst/>
            <a:gdLst/>
            <a:ah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3"/>
          <p:cNvSpPr/>
          <p:nvPr/>
        </p:nvSpPr>
        <p:spPr>
          <a:xfrm>
            <a:off x="1375920" y="1395000"/>
            <a:ext cx="2615760" cy="1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can cancel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their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subscriptions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at any</a:t>
            </a:r>
            <a:r>
              <a:rPr b="0" lang="en-IN" sz="1100" spc="-100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</a:rPr>
              <a:t>time.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86" name="Group 14"/>
          <p:cNvGrpSpPr/>
          <p:nvPr/>
        </p:nvGrpSpPr>
        <p:grpSpPr>
          <a:xfrm>
            <a:off x="567000" y="2364480"/>
            <a:ext cx="7871760" cy="1051560"/>
            <a:chOff x="567000" y="2364480"/>
            <a:chExt cx="7871760" cy="1051560"/>
          </a:xfrm>
        </p:grpSpPr>
        <p:sp>
          <p:nvSpPr>
            <p:cNvPr id="187" name="CustomShape 15"/>
            <p:cNvSpPr/>
            <p:nvPr/>
          </p:nvSpPr>
          <p:spPr>
            <a:xfrm>
              <a:off x="567000" y="2387520"/>
              <a:ext cx="767520" cy="1028520"/>
            </a:xfrm>
            <a:custGeom>
              <a:avLst/>
              <a:gdLst/>
              <a:ah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6"/>
            <p:cNvSpPr/>
            <p:nvPr/>
          </p:nvSpPr>
          <p:spPr>
            <a:xfrm>
              <a:off x="567000" y="2364480"/>
              <a:ext cx="767520" cy="1051200"/>
            </a:xfrm>
            <a:custGeom>
              <a:avLst/>
              <a:gdLst/>
              <a:ah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7"/>
            <p:cNvSpPr/>
            <p:nvPr/>
          </p:nvSpPr>
          <p:spPr>
            <a:xfrm>
              <a:off x="1334160" y="2376000"/>
              <a:ext cx="7104600" cy="631440"/>
            </a:xfrm>
            <a:custGeom>
              <a:avLst/>
              <a:gdLst/>
              <a:ah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8"/>
            <p:cNvSpPr/>
            <p:nvPr/>
          </p:nvSpPr>
          <p:spPr>
            <a:xfrm>
              <a:off x="1334160" y="2376000"/>
              <a:ext cx="7104600" cy="631440"/>
            </a:xfrm>
            <a:custGeom>
              <a:avLst/>
              <a:gdLst/>
              <a:ah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9"/>
            <p:cNvSpPr/>
            <p:nvPr/>
          </p:nvSpPr>
          <p:spPr>
            <a:xfrm>
              <a:off x="1404720" y="2590200"/>
              <a:ext cx="2901600" cy="164880"/>
            </a:xfrm>
            <a:custGeom>
              <a:avLst/>
              <a:gdLst/>
              <a:ah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2" name="CustomShape 20"/>
          <p:cNvSpPr/>
          <p:nvPr/>
        </p:nvSpPr>
        <p:spPr>
          <a:xfrm>
            <a:off x="554400" y="2536560"/>
            <a:ext cx="3750120" cy="4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929160" indent="-9180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Unsupervised Machine Learning</a:t>
            </a:r>
            <a:r>
              <a:rPr b="0" lang="en-IN" sz="1200" spc="26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(Clustering)</a:t>
            </a:r>
            <a:endParaRPr b="0" lang="en-IN" sz="1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0"/>
              </a:spcBef>
            </a:pPr>
            <a:r>
              <a:rPr b="1" lang="en-IN" sz="900" spc="-1" strike="noStrike">
                <a:solidFill>
                  <a:srgbClr val="f4fdff"/>
                </a:solidFill>
                <a:latin typeface="Arial"/>
              </a:rPr>
              <a:t>Methodology</a:t>
            </a:r>
            <a:r>
              <a:rPr b="0" lang="en-IN" sz="900" spc="-1" strike="noStrike">
                <a:solidFill>
                  <a:srgbClr val="f4fdff"/>
                </a:solidFill>
                <a:latin typeface="Arial"/>
              </a:rPr>
              <a:t>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93" name="Group 21"/>
          <p:cNvGrpSpPr/>
          <p:nvPr/>
        </p:nvGrpSpPr>
        <p:grpSpPr>
          <a:xfrm>
            <a:off x="555120" y="3653640"/>
            <a:ext cx="767520" cy="1051200"/>
            <a:chOff x="555120" y="3653640"/>
            <a:chExt cx="767520" cy="1051200"/>
          </a:xfrm>
        </p:grpSpPr>
        <p:sp>
          <p:nvSpPr>
            <p:cNvPr id="194" name="CustomShape 22"/>
            <p:cNvSpPr/>
            <p:nvPr/>
          </p:nvSpPr>
          <p:spPr>
            <a:xfrm>
              <a:off x="555120" y="3653640"/>
              <a:ext cx="767520" cy="105120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3"/>
            <p:cNvSpPr/>
            <p:nvPr/>
          </p:nvSpPr>
          <p:spPr>
            <a:xfrm>
              <a:off x="555120" y="3653640"/>
              <a:ext cx="767520" cy="105120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CustomShape 24"/>
          <p:cNvSpPr/>
          <p:nvPr/>
        </p:nvSpPr>
        <p:spPr>
          <a:xfrm>
            <a:off x="655920" y="4089240"/>
            <a:ext cx="565560" cy="1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900" spc="-7" strike="noStrike">
                <a:solidFill>
                  <a:srgbClr val="f4fdff"/>
                </a:solidFill>
                <a:latin typeface="Arial"/>
              </a:rPr>
              <a:t>Database</a:t>
            </a:r>
            <a:r>
              <a:rPr b="0" lang="en-IN" sz="900" spc="-7" strike="noStrike">
                <a:solidFill>
                  <a:srgbClr val="f4fdff"/>
                </a:solidFill>
                <a:latin typeface="Arial"/>
              </a:rPr>
              <a:t>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97" name="Group 25"/>
          <p:cNvGrpSpPr/>
          <p:nvPr/>
        </p:nvGrpSpPr>
        <p:grpSpPr>
          <a:xfrm>
            <a:off x="1321920" y="3653640"/>
            <a:ext cx="7104600" cy="682920"/>
            <a:chOff x="1321920" y="3653640"/>
            <a:chExt cx="7104600" cy="682920"/>
          </a:xfrm>
        </p:grpSpPr>
        <p:sp>
          <p:nvSpPr>
            <p:cNvPr id="198" name="CustomShape 26"/>
            <p:cNvSpPr/>
            <p:nvPr/>
          </p:nvSpPr>
          <p:spPr>
            <a:xfrm>
              <a:off x="1321920" y="3653640"/>
              <a:ext cx="7104600" cy="68292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7"/>
            <p:cNvSpPr/>
            <p:nvPr/>
          </p:nvSpPr>
          <p:spPr>
            <a:xfrm>
              <a:off x="1321920" y="3653640"/>
              <a:ext cx="7104600" cy="68292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0" name="CustomShape 28"/>
          <p:cNvSpPr/>
          <p:nvPr/>
        </p:nvSpPr>
        <p:spPr>
          <a:xfrm>
            <a:off x="1379880" y="3714840"/>
            <a:ext cx="1942200" cy="52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66600" indent="-54360">
              <a:lnSpc>
                <a:spcPts val="1369"/>
              </a:lnSpc>
              <a:spcBef>
                <a:spcPts val="99"/>
              </a:spcBef>
              <a:buClr>
                <a:srgbClr val="000000"/>
              </a:buClr>
              <a:buSzPct val="92000"/>
              <a:buFont typeface="Symbol" charset="2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Netflix Movies and TV</a:t>
            </a:r>
            <a:r>
              <a:rPr b="0" lang="en-IN" sz="12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Shows</a:t>
            </a:r>
            <a:endParaRPr b="0" lang="en-IN" sz="1200" spc="-1" strike="noStrike">
              <a:latin typeface="Arial"/>
            </a:endParaRPr>
          </a:p>
          <a:p>
            <a:pPr marL="66600" indent="-54360">
              <a:lnSpc>
                <a:spcPts val="1295"/>
              </a:lnSpc>
              <a:buClr>
                <a:srgbClr val="000000"/>
              </a:buClr>
              <a:buSzPct val="92000"/>
              <a:buFont typeface="Symbol" charset="2"/>
              <a:buChar char=""/>
            </a:pP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7787 rows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12</a:t>
            </a:r>
            <a:r>
              <a:rPr b="0" lang="en-IN" sz="12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columns</a:t>
            </a:r>
            <a:endParaRPr b="0" lang="en-IN" sz="1200" spc="-1" strike="noStrike">
              <a:latin typeface="Arial"/>
            </a:endParaRPr>
          </a:p>
          <a:p>
            <a:pPr marL="66600" indent="-54360">
              <a:lnSpc>
                <a:spcPts val="1369"/>
              </a:lnSpc>
              <a:buClr>
                <a:srgbClr val="000000"/>
              </a:buClr>
              <a:buSzPct val="92000"/>
              <a:buFont typeface="Symbol" charset="2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Data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from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</a:rPr>
              <a:t>last</a:t>
            </a:r>
            <a:r>
              <a:rPr b="0" lang="en-IN" sz="1200" spc="-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decade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01" name="CustomShape 29"/>
          <p:cNvSpPr/>
          <p:nvPr/>
        </p:nvSpPr>
        <p:spPr>
          <a:xfrm>
            <a:off x="0" y="0"/>
            <a:ext cx="167400" cy="5143320"/>
          </a:xfrm>
          <a:custGeom>
            <a:avLst/>
            <a:gdLst/>
            <a:ah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30"/>
          <p:cNvSpPr txBox="1"/>
          <p:nvPr/>
        </p:nvSpPr>
        <p:spPr>
          <a:xfrm>
            <a:off x="550440" y="65880"/>
            <a:ext cx="400932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200" spc="-15" strike="noStrike">
                <a:solidFill>
                  <a:srgbClr val="cc0000"/>
                </a:solidFill>
                <a:latin typeface="Verdana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2480400" y="1686960"/>
            <a:ext cx="4176000" cy="107928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n-US" sz="7000" spc="-12" strike="noStrike">
                <a:solidFill>
                  <a:srgbClr val="cc0000"/>
                </a:solidFill>
                <a:latin typeface="Calibri"/>
              </a:rPr>
              <a:t>Thank</a:t>
            </a:r>
            <a:r>
              <a:rPr b="1" lang="en-US" sz="7000" spc="-9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US" sz="7000" spc="-32" strike="noStrike">
                <a:solidFill>
                  <a:srgbClr val="cc0000"/>
                </a:solidFill>
                <a:latin typeface="Calibri"/>
              </a:rPr>
              <a:t>you</a:t>
            </a:r>
            <a:endParaRPr b="0" lang="en-US" sz="7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84840" y="1879920"/>
            <a:ext cx="435960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5200" spc="-55" strike="noStrike">
                <a:solidFill>
                  <a:srgbClr val="cc0000"/>
                </a:solidFill>
                <a:latin typeface="Calibri"/>
              </a:rPr>
              <a:t>Time </a:t>
            </a:r>
            <a:r>
              <a:rPr b="1" lang="en-US" sz="5200" spc="-12" strike="noStrike">
                <a:solidFill>
                  <a:srgbClr val="cc0000"/>
                </a:solidFill>
                <a:latin typeface="Calibri"/>
              </a:rPr>
              <a:t>for</a:t>
            </a:r>
            <a:r>
              <a:rPr b="1" lang="en-US" sz="5200" spc="-5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US" sz="5200" spc="-7" strike="noStrike">
                <a:solidFill>
                  <a:srgbClr val="cc0000"/>
                </a:solidFill>
                <a:latin typeface="Calibri"/>
              </a:rPr>
              <a:t>Q&amp;A!!</a:t>
            </a:r>
            <a:endParaRPr b="0" lang="en-US" sz="5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572000" y="333000"/>
            <a:ext cx="4420800" cy="4578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80880" y="162720"/>
            <a:ext cx="4866840" cy="871200"/>
          </a:xfrm>
          <a:prstGeom prst="rect">
            <a:avLst/>
          </a:prstGeom>
          <a:noFill/>
          <a:ln>
            <a:noFill/>
          </a:ln>
        </p:spPr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800" spc="-15" strike="noStrike">
                <a:solidFill>
                  <a:srgbClr val="cc0000"/>
                </a:solidFill>
                <a:latin typeface="Verdana"/>
              </a:rPr>
              <a:t>Problem</a:t>
            </a:r>
            <a:r>
              <a:rPr b="1" lang="en-US" sz="2800" spc="-75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US" sz="2800" spc="-7" strike="noStrike">
                <a:solidFill>
                  <a:srgbClr val="cc0000"/>
                </a:solidFill>
                <a:latin typeface="Verdana"/>
              </a:rPr>
              <a:t>Statement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80" y="706320"/>
            <a:ext cx="8678880" cy="44665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>
            <a:noAutofit/>
          </a:bodyPr>
          <a:p>
            <a:pPr marL="398160" indent="-285480">
              <a:lnSpc>
                <a:spcPct val="114000"/>
              </a:lnSpc>
              <a:spcBef>
                <a:spcPts val="105"/>
              </a:spcBef>
              <a:buClr>
                <a:srgbClr val="f5fc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This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dataset consists of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and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movies available on Netflix as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2019.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dataset is collected from Flixable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which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is a third-party Netflix search  engine.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5760" indent="-34272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In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2018,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they released an interesting report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which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that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number</a:t>
            </a:r>
            <a:r>
              <a:rPr b="0" lang="en-US" sz="1600" spc="18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US" sz="1600" spc="4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on Netflix has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nearly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tripled since </a:t>
            </a:r>
            <a:r>
              <a:rPr b="0" lang="en-US" sz="1600" spc="-12" strike="noStrike">
                <a:solidFill>
                  <a:srgbClr val="254061"/>
                </a:solidFill>
                <a:latin typeface="Arial"/>
              </a:rPr>
              <a:t>2010.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streaming service’s  number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movies has decreased by more than 2,000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titles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since 2010,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while 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its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number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US" sz="1600" spc="4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has nearly tripled.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It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will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be interesting to explore </a:t>
            </a:r>
            <a:r>
              <a:rPr b="0" lang="en-US" sz="1600" spc="-15" strike="noStrike">
                <a:solidFill>
                  <a:srgbClr val="254061"/>
                </a:solidFill>
                <a:latin typeface="Arial"/>
              </a:rPr>
              <a:t>what 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all other insights can be obtained </a:t>
            </a:r>
            <a:r>
              <a:rPr b="0" lang="en-US" sz="1600" spc="-1" strike="noStrike">
                <a:solidFill>
                  <a:srgbClr val="254061"/>
                </a:solidFill>
                <a:latin typeface="Arial"/>
              </a:rPr>
              <a:t>from the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same</a:t>
            </a:r>
            <a:r>
              <a:rPr b="0" lang="en-US" sz="1600" spc="3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US" sz="1600" spc="-7" strike="noStrike">
                <a:solidFill>
                  <a:srgbClr val="254061"/>
                </a:solidFill>
                <a:latin typeface="Arial"/>
              </a:rPr>
              <a:t>dataset.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Integrating this dataset with other external datasets such as IMDB ratings, rotten tomatoes can also provide many interesting findings.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4000"/>
              </a:lnSpc>
              <a:spcBef>
                <a:spcPts val="6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12121"/>
                </a:solidFill>
                <a:latin typeface="Arial"/>
                <a:ea typeface="Times New Roman"/>
              </a:rPr>
              <a:t>       </a:t>
            </a:r>
            <a:r>
              <a:rPr b="1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  </a:t>
            </a:r>
            <a:r>
              <a:rPr b="1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In this project, you are required to do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Exploratory Data Analysis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Understanding what type content is available in different countries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Is Netflix has increasingly focusing on TV rather than movies in recent years.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457200" indent="-32400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US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Clustering similar content by matching text-based features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Graphic 3" descr="Video camera"/>
          <p:cNvPicPr/>
          <p:nvPr/>
        </p:nvPicPr>
        <p:blipFill>
          <a:blip r:embed="rId1"/>
          <a:stretch/>
        </p:blipFill>
        <p:spPr>
          <a:xfrm>
            <a:off x="83880" y="1347120"/>
            <a:ext cx="380520" cy="380520"/>
          </a:xfrm>
          <a:prstGeom prst="rect">
            <a:avLst/>
          </a:prstGeom>
          <a:ln>
            <a:noFill/>
          </a:ln>
        </p:spPr>
      </p:pic>
      <p:pic>
        <p:nvPicPr>
          <p:cNvPr id="206" name="Graphic 4" descr="Video camera"/>
          <p:cNvPicPr/>
          <p:nvPr/>
        </p:nvPicPr>
        <p:blipFill>
          <a:blip r:embed="rId2"/>
          <a:stretch/>
        </p:blipFill>
        <p:spPr>
          <a:xfrm>
            <a:off x="83880" y="2570040"/>
            <a:ext cx="385200" cy="385200"/>
          </a:xfrm>
          <a:prstGeom prst="rect">
            <a:avLst/>
          </a:prstGeom>
          <a:ln>
            <a:noFill/>
          </a:ln>
        </p:spPr>
      </p:pic>
      <p:pic>
        <p:nvPicPr>
          <p:cNvPr id="207" name="Graphic 5" descr="Video camera"/>
          <p:cNvPicPr/>
          <p:nvPr/>
        </p:nvPicPr>
        <p:blipFill>
          <a:blip r:embed="rId3"/>
          <a:stretch/>
        </p:blipFill>
        <p:spPr>
          <a:xfrm>
            <a:off x="83880" y="706320"/>
            <a:ext cx="380520" cy="38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3120" y="56880"/>
            <a:ext cx="596412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200" spc="-12" strike="noStrike">
                <a:solidFill>
                  <a:srgbClr val="cc0000"/>
                </a:solidFill>
                <a:latin typeface="Verdana"/>
              </a:rPr>
              <a:t>Data</a:t>
            </a:r>
            <a:r>
              <a:rPr b="1" lang="en-US" sz="3200" spc="-52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US" sz="3200" spc="-12" strike="noStrike">
                <a:solidFill>
                  <a:srgbClr val="cc0000"/>
                </a:solidFill>
                <a:latin typeface="Verdana"/>
              </a:rPr>
              <a:t>Description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03120" y="843840"/>
            <a:ext cx="8154720" cy="37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The data was collected from Flixable which is third party Netflix 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search engine. The dataset consists of movies and TV shows data till 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2019. The dataset has 7787 rows of data.</a:t>
            </a: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The dataset consists of eleven textual columns and one numeric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column.</a:t>
            </a: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r>
              <a:rPr b="1" lang="en-IN" sz="1950" spc="-12" strike="noStrike">
                <a:solidFill>
                  <a:srgbClr val="254061"/>
                </a:solidFill>
                <a:latin typeface="Arial"/>
              </a:rPr>
              <a:t>Attribute </a:t>
            </a:r>
            <a:r>
              <a:rPr b="1" lang="en-IN" sz="1950" spc="-7" strike="noStrike">
                <a:solidFill>
                  <a:srgbClr val="254061"/>
                </a:solidFill>
                <a:latin typeface="Arial"/>
              </a:rPr>
              <a:t>Information </a:t>
            </a:r>
            <a:r>
              <a:rPr b="1" lang="en-IN" sz="1950" spc="-1" strike="noStrike">
                <a:solidFill>
                  <a:srgbClr val="254061"/>
                </a:solidFill>
                <a:latin typeface="Arial"/>
              </a:rPr>
              <a:t>:</a:t>
            </a:r>
            <a:endParaRPr b="0" lang="en-IN" sz="1950" spc="-1" strike="noStrike">
              <a:latin typeface="Arial"/>
            </a:endParaRPr>
          </a:p>
          <a:p>
            <a:pPr marL="551160" indent="-415440">
              <a:lnSpc>
                <a:spcPct val="100000"/>
              </a:lnSpc>
              <a:spcBef>
                <a:spcPts val="1559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show_id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Unique ID for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every 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</a:rPr>
              <a:t>Tv</a:t>
            </a:r>
            <a:r>
              <a:rPr b="0" lang="en-IN" sz="1800" spc="-55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44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type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Identiﬁer - A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or </a:t>
            </a:r>
            <a:r>
              <a:rPr b="0" lang="en-IN" sz="1800" spc="4" strike="noStrike">
                <a:solidFill>
                  <a:srgbClr val="254061"/>
                </a:solidFill>
                <a:latin typeface="Arial"/>
              </a:rPr>
              <a:t>TV</a:t>
            </a:r>
            <a:r>
              <a:rPr b="0" lang="en-IN" sz="1800" spc="-66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44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title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Title 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</a:rPr>
              <a:t>Tv</a:t>
            </a:r>
            <a:r>
              <a:rPr b="0" lang="en-IN" sz="1800" spc="-11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44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director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Director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of the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 Movie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10" name="Graphic 4" descr="Clapper board"/>
          <p:cNvPicPr/>
          <p:nvPr/>
        </p:nvPicPr>
        <p:blipFill>
          <a:blip r:embed="rId1"/>
          <a:stretch/>
        </p:blipFill>
        <p:spPr>
          <a:xfrm>
            <a:off x="303120" y="843840"/>
            <a:ext cx="569160" cy="569160"/>
          </a:xfrm>
          <a:prstGeom prst="rect">
            <a:avLst/>
          </a:prstGeom>
          <a:ln>
            <a:noFill/>
          </a:ln>
        </p:spPr>
      </p:pic>
      <p:pic>
        <p:nvPicPr>
          <p:cNvPr id="211" name="Graphic 5" descr="Clapper board"/>
          <p:cNvPicPr/>
          <p:nvPr/>
        </p:nvPicPr>
        <p:blipFill>
          <a:blip r:embed="rId2"/>
          <a:stretch/>
        </p:blipFill>
        <p:spPr>
          <a:xfrm>
            <a:off x="303120" y="1998720"/>
            <a:ext cx="569160" cy="56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04920" y="1123920"/>
            <a:ext cx="6933960" cy="25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35360" algn="just">
              <a:lnSpc>
                <a:spcPct val="100000"/>
              </a:lnSpc>
              <a:spcBef>
                <a:spcPts val="30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5.   cast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Actors involved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in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6.   country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Country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where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 show was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 produced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7.   date_added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Date it was added on</a:t>
            </a:r>
            <a:r>
              <a:rPr b="0" lang="en-IN" sz="1800" spc="-2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Netﬂix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8.   release_year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Actual Release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year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</a:t>
            </a:r>
            <a:r>
              <a:rPr b="0" lang="en-IN" sz="1800" spc="4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9.    rating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4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Rating 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/</a:t>
            </a:r>
            <a:r>
              <a:rPr b="0" lang="en-IN" sz="1800" spc="-7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9"/>
              </a:spcBef>
            </a:pP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10.   duration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</a:rPr>
              <a:t>Total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Duration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- in minutes or number of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 seasons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6"/>
              </a:spcBef>
            </a:pP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11.   listed_in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: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Genre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6"/>
              </a:spcBef>
            </a:pP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lang="en-IN" sz="1800" spc="-7" strike="noStrike">
                <a:solidFill>
                  <a:srgbClr val="254061"/>
                </a:solidFill>
                <a:latin typeface="Arial"/>
              </a:rPr>
              <a:t>12.   description: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</a:rPr>
              <a:t>The Summary</a:t>
            </a:r>
            <a:r>
              <a:rPr b="0" lang="en-IN" sz="1800" spc="-60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</a:rPr>
              <a:t>description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72600" y="133200"/>
            <a:ext cx="68691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3600" spc="-12" strike="noStrike">
                <a:solidFill>
                  <a:srgbClr val="cc0000"/>
                </a:solidFill>
                <a:latin typeface="Verdana"/>
              </a:rPr>
              <a:t>Data</a:t>
            </a:r>
            <a:r>
              <a:rPr b="1" lang="en-US" sz="3600" spc="-52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US" sz="3600" spc="-12" strike="noStrike">
                <a:solidFill>
                  <a:srgbClr val="cc0000"/>
                </a:solidFill>
                <a:latin typeface="Verdana"/>
              </a:rPr>
              <a:t>Description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28600" y="795600"/>
            <a:ext cx="8610120" cy="35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 u="sng">
                <a:solidFill>
                  <a:srgbClr val="254061"/>
                </a:solidFill>
                <a:uFillTx/>
                <a:latin typeface="Arial"/>
              </a:rPr>
              <a:t>Null Value Treatment: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●</a:t>
            </a:r>
            <a:r>
              <a:rPr b="0" i="1" lang="en-IN" sz="1800" spc="-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Director</a:t>
            </a:r>
            <a:r>
              <a:rPr b="0" i="1" lang="en-IN" sz="1800" spc="-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feature have more than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30.68%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of null values. Filling null values by ‘unknown’.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Country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 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6.51%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of null values. Filling null values by mode of feature.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Cast feature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9.22%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of null values. Filling null values by ‘unknown’.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●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Rating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0.09%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of null values. Filling null values by mode of feature.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Date_added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</a:rPr>
              <a:t>0.13%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</a:rPr>
              <a:t>of null values. Dropping rows  corresponding to null values.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259920" y="33480"/>
            <a:ext cx="4571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c00000"/>
                </a:solidFill>
                <a:latin typeface="Calibri"/>
              </a:rPr>
              <a:t>Null Value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3" descr=""/>
          <p:cNvPicPr/>
          <p:nvPr/>
        </p:nvPicPr>
        <p:blipFill>
          <a:blip r:embed="rId1"/>
          <a:stretch/>
        </p:blipFill>
        <p:spPr>
          <a:xfrm>
            <a:off x="4236480" y="874440"/>
            <a:ext cx="4692600" cy="408924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217" name="CustomShape 1"/>
          <p:cNvSpPr/>
          <p:nvPr/>
        </p:nvSpPr>
        <p:spPr>
          <a:xfrm>
            <a:off x="7543440" y="971640"/>
            <a:ext cx="1179720" cy="609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Calibri"/>
              </a:rPr>
              <a:t>index=Movie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Calibri"/>
              </a:rPr>
              <a:t>type=5377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447920" y="151560"/>
            <a:ext cx="56314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52280" y="971640"/>
            <a:ext cx="4083840" cy="21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IN" sz="2000" spc="-1" strike="noStrike">
                <a:solidFill>
                  <a:srgbClr val="254061"/>
                </a:solidFill>
                <a:latin typeface="Calibri"/>
              </a:rPr>
              <a:t>Type of content available on Netflix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•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It is evident that there are more movies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on Netflix than TV shows.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•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Netflix has 5377 movies, which is more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</a:rPr>
              <a:t>than double the quantity of TV shows.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1" descr=""/>
          <p:cNvPicPr/>
          <p:nvPr/>
        </p:nvPicPr>
        <p:blipFill>
          <a:blip r:embed="rId1"/>
          <a:stretch/>
        </p:blipFill>
        <p:spPr>
          <a:xfrm>
            <a:off x="4267080" y="666720"/>
            <a:ext cx="4571640" cy="423612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1143000" y="131760"/>
            <a:ext cx="5562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</a:rPr>
              <a:t>     </a:t>
            </a:r>
            <a:r>
              <a:rPr b="1" lang="en-IN" sz="32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6320" y="819000"/>
            <a:ext cx="662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</a:rPr>
              <a:t>Top countries with highest content production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04920" y="1326600"/>
            <a:ext cx="548604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United States has the most number of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content on Netflix </a:t>
            </a:r>
            <a:endParaRPr b="0" lang="en-IN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India has second highest content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on Netflix</a:t>
            </a:r>
            <a:endParaRPr b="0" lang="en-IN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Australia and Taiwan has least number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of content on Netflix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Application>Cool_Viewer/6.3.5.2$Windows_x86 LibreOffice_project/</Application>
  <Words>1726</Words>
  <Paragraphs>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2022-04-02T13:43:54Z</dcterms:created>
  <dc:creator>Kartika Sharma</dc:creator>
  <dc:description/>
  <dc:language>en-IN</dc:language>
  <cp:lastModifiedBy/>
  <dcterms:modified xsi:type="dcterms:W3CDTF">2023-03-22T22:42:49Z</dcterms:modified>
  <cp:revision>7</cp:revision>
  <dc:subject/>
  <dc:title>Capstone Project-3 HEALTH INSURANCE CROSS SELL PREDICTION Kartika Sharma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2021-09-29T00:00:00Z</vt:filetime>
  </property>
  <property fmtid="{D5CDD505-2E9C-101B-9397-08002B2CF9AE}" pid="4" name="Creator">
    <vt:lpwstr>Microsoft® PowerPoint® for Microsoft 365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2022-04-02T00:00:00Z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31</vt:i4>
  </property>
</Properties>
</file>